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2B558-0862-426C-9EA8-C3B3FF179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r>
              <a:rPr lang="it-IT" dirty="0"/>
              <a:t>Mini </a:t>
            </a:r>
            <a:r>
              <a:rPr lang="it-IT" dirty="0" err="1"/>
              <a:t>homework</a:t>
            </a:r>
            <a:r>
              <a:rPr lang="it-IT" dirty="0"/>
              <a:t>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93B328-6E05-4692-A173-271528731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r>
              <a:rPr lang="it-IT" dirty="0"/>
              <a:t>Josephine MIGLIORE O46001207</a:t>
            </a:r>
          </a:p>
        </p:txBody>
      </p:sp>
      <p:pic>
        <p:nvPicPr>
          <p:cNvPr id="7" name="Immagine 6" descr="Immagine che contiene testo, bianco, via&#10;&#10;Descrizione generata automaticamente">
            <a:extLst>
              <a:ext uri="{FF2B5EF4-FFF2-40B4-BE49-F238E27FC236}">
                <a16:creationId xmlns:a16="http://schemas.microsoft.com/office/drawing/2014/main" id="{95098289-8DF9-4388-9710-8DFB280E9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0" b="24791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4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B593B328-6E05-4692-A173-271528731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372" y="5275162"/>
            <a:ext cx="5193798" cy="1250066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Attraverso la prima barra di cerca è possibile cercare opere d’arte in base al nome dell’autore o a parole chiave che potrebbero riferirsi al nome dell’opera, al materiale o ancora alla corrente stilistica.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4B4A9B-8D5E-4C49-9FD7-5F85FCAB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76" y="190982"/>
            <a:ext cx="7900528" cy="4519914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B9CDA6E-38CF-46B0-A5B6-19EF2F677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35339"/>
            <a:ext cx="3271924" cy="338203"/>
          </a:xfrm>
        </p:spPr>
        <p:txBody>
          <a:bodyPr>
            <a:normAutofit fontScale="90000"/>
          </a:bodyPr>
          <a:lstStyle/>
          <a:p>
            <a:r>
              <a:rPr lang="it-IT" sz="1400" dirty="0">
                <a:solidFill>
                  <a:schemeClr val="tx1"/>
                </a:solidFill>
                <a:effectLst/>
                <a:ea typeface="+mj-ea"/>
              </a:rPr>
              <a:t>L’aspetto generale della pagina realizzata è mostrato nella figura adiacente:</a:t>
            </a:r>
            <a:br>
              <a:rPr lang="it-IT" sz="1400" dirty="0">
                <a:solidFill>
                  <a:schemeClr val="tx1"/>
                </a:solidFill>
                <a:effectLst/>
                <a:ea typeface="+mj-ea"/>
              </a:rPr>
            </a:br>
            <a:endParaRPr lang="it-IT" sz="1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851264B3-DB66-46AB-A316-E7615F7A510A}"/>
              </a:ext>
            </a:extLst>
          </p:cNvPr>
          <p:cNvSpPr/>
          <p:nvPr/>
        </p:nvSpPr>
        <p:spPr>
          <a:xfrm>
            <a:off x="489372" y="5275162"/>
            <a:ext cx="5193798" cy="12529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C9211F32-9467-410D-950E-B4B5F5C28306}"/>
              </a:ext>
            </a:extLst>
          </p:cNvPr>
          <p:cNvSpPr txBox="1">
            <a:spLocks/>
          </p:cNvSpPr>
          <p:nvPr/>
        </p:nvSpPr>
        <p:spPr>
          <a:xfrm>
            <a:off x="6394390" y="5275162"/>
            <a:ext cx="5193798" cy="12500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Attraverso la seconda barra di cerca invece è possibile cercare canzoni(Tracks)in base al nome dell’artista oppure in base al titolo della canzone da noi cercata.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2BEE3A1-A8F7-495F-B071-E9EB3D6CC1BE}"/>
              </a:ext>
            </a:extLst>
          </p:cNvPr>
          <p:cNvSpPr/>
          <p:nvPr/>
        </p:nvSpPr>
        <p:spPr>
          <a:xfrm>
            <a:off x="6394390" y="5272268"/>
            <a:ext cx="5193798" cy="12529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295183B0-4EE4-40DD-8477-CB62BB411D70}"/>
              </a:ext>
            </a:extLst>
          </p:cNvPr>
          <p:cNvCxnSpPr>
            <a:cxnSpLocks/>
          </p:cNvCxnSpPr>
          <p:nvPr/>
        </p:nvCxnSpPr>
        <p:spPr>
          <a:xfrm flipH="1">
            <a:off x="4965539" y="3935392"/>
            <a:ext cx="1215342" cy="12008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12">
            <a:extLst>
              <a:ext uri="{FF2B5EF4-FFF2-40B4-BE49-F238E27FC236}">
                <a16:creationId xmlns:a16="http://schemas.microsoft.com/office/drawing/2014/main" id="{365E7F50-A69D-4069-9497-7DB3B14727A1}"/>
              </a:ext>
            </a:extLst>
          </p:cNvPr>
          <p:cNvCxnSpPr>
            <a:cxnSpLocks/>
          </p:cNvCxnSpPr>
          <p:nvPr/>
        </p:nvCxnSpPr>
        <p:spPr>
          <a:xfrm>
            <a:off x="6394390" y="4655556"/>
            <a:ext cx="778947" cy="5544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2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0EBC727-2DCA-4BC9-BA58-7CFFDB427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49"/>
          <a:stretch/>
        </p:blipFill>
        <p:spPr>
          <a:xfrm>
            <a:off x="111420" y="852167"/>
            <a:ext cx="3400678" cy="3755135"/>
          </a:xfrm>
          <a:prstGeom prst="rect">
            <a:avLst/>
          </a:prstGeom>
        </p:spPr>
      </p:pic>
      <p:pic>
        <p:nvPicPr>
          <p:cNvPr id="7" name="Immagine 6" descr="Immagine che contiene testo, parcheggio&#10;&#10;Descrizione generata automaticamente">
            <a:extLst>
              <a:ext uri="{FF2B5EF4-FFF2-40B4-BE49-F238E27FC236}">
                <a16:creationId xmlns:a16="http://schemas.microsoft.com/office/drawing/2014/main" id="{EE734708-FA4E-43E1-9CE0-FE60F1049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49"/>
          <a:stretch/>
        </p:blipFill>
        <p:spPr>
          <a:xfrm>
            <a:off x="5036187" y="852168"/>
            <a:ext cx="3400677" cy="3755134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4244FC1-3331-4E14-BD1C-D4ABAA8E370A}"/>
              </a:ext>
            </a:extLst>
          </p:cNvPr>
          <p:cNvSpPr txBox="1">
            <a:spLocks/>
          </p:cNvSpPr>
          <p:nvPr/>
        </p:nvSpPr>
        <p:spPr>
          <a:xfrm>
            <a:off x="0" y="127321"/>
            <a:ext cx="4023360" cy="4060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400" dirty="0"/>
              <a:t>Esempio ricerca canzoni attraverso le api di </a:t>
            </a:r>
            <a:r>
              <a:rPr lang="it-IT" sz="1400" dirty="0" err="1"/>
              <a:t>spotify</a:t>
            </a:r>
            <a:r>
              <a:rPr lang="it-IT" sz="1400" dirty="0"/>
              <a:t>: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7098BEA2-2277-43B3-8D16-AA37EF137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20" y="4926066"/>
            <a:ext cx="8932096" cy="165560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Andando a fare una ricerca per artista(fig.1) o secondo il nome della canzone (fig.2) ci appariranno i primi 5 risultati con la possibilità di visualizzare non solo il nome, l’artista e l’immagine della copertina ma un player dove poter ascoltare la canzone in questione come mostrato nell’immagine sulla destra: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B8EEA6B-9A80-4F85-BB47-DA3BFA194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0" t="36073" r="40187" b="51401"/>
          <a:stretch/>
        </p:blipFill>
        <p:spPr>
          <a:xfrm>
            <a:off x="9601215" y="4607302"/>
            <a:ext cx="1949464" cy="195959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ED1D701B-810B-4525-9406-8C1710093A69}"/>
              </a:ext>
            </a:extLst>
          </p:cNvPr>
          <p:cNvSpPr txBox="1">
            <a:spLocks/>
          </p:cNvSpPr>
          <p:nvPr/>
        </p:nvSpPr>
        <p:spPr>
          <a:xfrm>
            <a:off x="2897576" y="749765"/>
            <a:ext cx="671565" cy="4060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400" dirty="0"/>
              <a:t>Fig.1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FEECA71-871C-461E-838A-838D580CC6A5}"/>
              </a:ext>
            </a:extLst>
          </p:cNvPr>
          <p:cNvSpPr txBox="1">
            <a:spLocks/>
          </p:cNvSpPr>
          <p:nvPr/>
        </p:nvSpPr>
        <p:spPr>
          <a:xfrm>
            <a:off x="7822342" y="749764"/>
            <a:ext cx="671565" cy="4060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400" dirty="0"/>
              <a:t>Fig.2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D00EBDE-366E-4A3D-987F-5D7E1E8F4A11}"/>
              </a:ext>
            </a:extLst>
          </p:cNvPr>
          <p:cNvSpPr/>
          <p:nvPr/>
        </p:nvSpPr>
        <p:spPr>
          <a:xfrm>
            <a:off x="111420" y="4833257"/>
            <a:ext cx="8932096" cy="16556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BF238758-5BE4-4B5F-ACB3-FCE8781C872E}"/>
              </a:ext>
            </a:extLst>
          </p:cNvPr>
          <p:cNvSpPr txBox="1">
            <a:spLocks/>
          </p:cNvSpPr>
          <p:nvPr/>
        </p:nvSpPr>
        <p:spPr>
          <a:xfrm>
            <a:off x="9573177" y="452219"/>
            <a:ext cx="2108670" cy="2100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Andando a cliccare</a:t>
            </a:r>
          </a:p>
          <a:p>
            <a:r>
              <a:rPr lang="it-IT" sz="1600" dirty="0"/>
              <a:t> è possibile condividere il brano/canzone sui social:</a:t>
            </a:r>
          </a:p>
        </p:txBody>
      </p:sp>
      <p:pic>
        <p:nvPicPr>
          <p:cNvPr id="16" name="Elemento grafico 15" descr="Condividi contorno">
            <a:extLst>
              <a:ext uri="{FF2B5EF4-FFF2-40B4-BE49-F238E27FC236}">
                <a16:creationId xmlns:a16="http://schemas.microsoft.com/office/drawing/2014/main" id="{F869C22F-C51B-413C-ADE9-AAB46CF6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68966" y="641071"/>
            <a:ext cx="422192" cy="4221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502C8FB-2513-4FE2-AB6A-6A3FD2EA1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177" y="2263258"/>
            <a:ext cx="1949358" cy="1959591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CDDBE265-1AE9-4F92-8E2B-9AB911E1F978}"/>
              </a:ext>
            </a:extLst>
          </p:cNvPr>
          <p:cNvSpPr/>
          <p:nvPr/>
        </p:nvSpPr>
        <p:spPr>
          <a:xfrm>
            <a:off x="9573177" y="498427"/>
            <a:ext cx="2005540" cy="16556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D3D87B50-3246-46E6-A2D7-77D598A8F8C3}"/>
              </a:ext>
            </a:extLst>
          </p:cNvPr>
          <p:cNvSpPr/>
          <p:nvPr/>
        </p:nvSpPr>
        <p:spPr>
          <a:xfrm>
            <a:off x="11192770" y="2661511"/>
            <a:ext cx="978154" cy="2340367"/>
          </a:xfrm>
          <a:prstGeom prst="arc">
            <a:avLst>
              <a:gd name="adj1" fmla="val 16117588"/>
              <a:gd name="adj2" fmla="val 5522858"/>
            </a:avLst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5D593217-7A24-40C8-A9B1-336100538F8A}"/>
              </a:ext>
            </a:extLst>
          </p:cNvPr>
          <p:cNvCxnSpPr>
            <a:cxnSpLocks/>
          </p:cNvCxnSpPr>
          <p:nvPr/>
        </p:nvCxnSpPr>
        <p:spPr>
          <a:xfrm flipV="1">
            <a:off x="11643120" y="2507162"/>
            <a:ext cx="159491" cy="142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D0EE5F9F-A3AF-4632-BB43-E99D4ECBAA3C}"/>
              </a:ext>
            </a:extLst>
          </p:cNvPr>
          <p:cNvCxnSpPr>
            <a:cxnSpLocks/>
            <a:endCxn id="39" idx="0"/>
          </p:cNvCxnSpPr>
          <p:nvPr/>
        </p:nvCxnSpPr>
        <p:spPr>
          <a:xfrm flipH="1" flipV="1">
            <a:off x="11653835" y="2663432"/>
            <a:ext cx="141686" cy="138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33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F45E4FE3-5B99-4D91-8E1E-13411FAEC2E0}"/>
              </a:ext>
            </a:extLst>
          </p:cNvPr>
          <p:cNvSpPr txBox="1">
            <a:spLocks/>
          </p:cNvSpPr>
          <p:nvPr/>
        </p:nvSpPr>
        <p:spPr>
          <a:xfrm>
            <a:off x="0" y="50308"/>
            <a:ext cx="1322773" cy="320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400" dirty="0" err="1"/>
              <a:t>Js</a:t>
            </a:r>
            <a:r>
              <a:rPr lang="it-IT" sz="1400" dirty="0"/>
              <a:t> api </a:t>
            </a:r>
            <a:r>
              <a:rPr lang="it-IT" sz="1400" dirty="0" err="1"/>
              <a:t>spotify</a:t>
            </a:r>
            <a:r>
              <a:rPr lang="it-IT" sz="1400" dirty="0"/>
              <a:t>: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7E6050-2A05-4B3C-BD02-27DC39B5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1" y="533402"/>
            <a:ext cx="3838864" cy="3145674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CC1FB6D-D7AC-4AFB-A933-222FD12FA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2"/>
          <a:stretch/>
        </p:blipFill>
        <p:spPr>
          <a:xfrm>
            <a:off x="75911" y="3679076"/>
            <a:ext cx="3838864" cy="2970644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08D039-C60E-4E0E-8006-87456584C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912" y="3290000"/>
            <a:ext cx="3713675" cy="2440935"/>
          </a:xfrm>
          <a:prstGeom prst="rect">
            <a:avLst/>
          </a:prstGeom>
        </p:spPr>
      </p:pic>
      <p:sp>
        <p:nvSpPr>
          <p:cNvPr id="13" name="Sottotitolo 2">
            <a:extLst>
              <a:ext uri="{FF2B5EF4-FFF2-40B4-BE49-F238E27FC236}">
                <a16:creationId xmlns:a16="http://schemas.microsoft.com/office/drawing/2014/main" id="{8087E3E0-1163-4E84-A471-3AE0AAB47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5912" y="566323"/>
            <a:ext cx="6368628" cy="1905567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Nella funzione </a:t>
            </a:r>
            <a:r>
              <a:rPr lang="it-IT" dirty="0" err="1"/>
              <a:t>onJsonMusic</a:t>
            </a:r>
            <a:r>
              <a:rPr lang="it-IT" dirty="0"/>
              <a:t> </a:t>
            </a:r>
          </a:p>
          <a:p>
            <a:r>
              <a:rPr lang="it-IT" dirty="0"/>
              <a:t>Selezioniamo il div album e lo svuotiamo dagli elementi presenti precedentemente in modo da non unire i risultati precedenti con quelli futuri.</a:t>
            </a:r>
          </a:p>
          <a:p>
            <a:r>
              <a:rPr lang="it-IT" dirty="0"/>
              <a:t>Prendiamo la dimensione degli elementi trovati e imponiamo che questi siano 5 se superano tale numero.</a:t>
            </a:r>
          </a:p>
          <a:p>
            <a:r>
              <a:rPr lang="it-IT" dirty="0"/>
              <a:t>Una volta fatto ciò iteriamo attraverso un ciclo for e creiamo per ciascuna traccia un div al cui interno inseriamo il frame che prima creiamo attraverso il </a:t>
            </a:r>
            <a:r>
              <a:rPr lang="it-IT" dirty="0" err="1"/>
              <a:t>createElement</a:t>
            </a:r>
            <a:r>
              <a:rPr lang="it-IT" dirty="0"/>
              <a:t>(‘</a:t>
            </a:r>
            <a:r>
              <a:rPr lang="it-IT" dirty="0" err="1"/>
              <a:t>iFrame</a:t>
            </a:r>
            <a:r>
              <a:rPr lang="it-IT" dirty="0"/>
              <a:t>’) e facciamo corrispondere </a:t>
            </a:r>
            <a:r>
              <a:rPr lang="it-IT" dirty="0" err="1"/>
              <a:t>l’url</a:t>
            </a:r>
            <a:r>
              <a:rPr lang="it-IT" dirty="0"/>
              <a:t> di tale frame a quello della track trovata.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1496FA4-F87C-479A-B1D4-E7C52AEDCB14}"/>
              </a:ext>
            </a:extLst>
          </p:cNvPr>
          <p:cNvSpPr/>
          <p:nvPr/>
        </p:nvSpPr>
        <p:spPr>
          <a:xfrm>
            <a:off x="4415912" y="533401"/>
            <a:ext cx="6278982" cy="19714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0EE2C429-D35E-4EAD-BABE-C4AD7959723F}"/>
              </a:ext>
            </a:extLst>
          </p:cNvPr>
          <p:cNvSpPr/>
          <p:nvPr/>
        </p:nvSpPr>
        <p:spPr>
          <a:xfrm>
            <a:off x="3517246" y="533402"/>
            <a:ext cx="795057" cy="2756646"/>
          </a:xfrm>
          <a:prstGeom prst="rightBrace">
            <a:avLst>
              <a:gd name="adj1" fmla="val 68122"/>
              <a:gd name="adj2" fmla="val 3740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19D90A6F-B6DE-4D6E-ABC9-202AC0998D19}"/>
              </a:ext>
            </a:extLst>
          </p:cNvPr>
          <p:cNvSpPr/>
          <p:nvPr/>
        </p:nvSpPr>
        <p:spPr>
          <a:xfrm>
            <a:off x="7826982" y="3286810"/>
            <a:ext cx="795057" cy="2440935"/>
          </a:xfrm>
          <a:prstGeom prst="rightBrace">
            <a:avLst>
              <a:gd name="adj1" fmla="val 57425"/>
              <a:gd name="adj2" fmla="val 4732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1786EB86-0FC9-4D25-B911-697BDFC2831A}"/>
              </a:ext>
            </a:extLst>
          </p:cNvPr>
          <p:cNvSpPr txBox="1">
            <a:spLocks/>
          </p:cNvSpPr>
          <p:nvPr/>
        </p:nvSpPr>
        <p:spPr>
          <a:xfrm>
            <a:off x="8671344" y="4093115"/>
            <a:ext cx="3361765" cy="10814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Una volta recuperate le chiavi </a:t>
            </a:r>
            <a:r>
              <a:rPr lang="it-IT" dirty="0" err="1"/>
              <a:t>client_Id</a:t>
            </a:r>
            <a:r>
              <a:rPr lang="it-IT" dirty="0"/>
              <a:t> e </a:t>
            </a:r>
            <a:r>
              <a:rPr lang="it-IT" dirty="0" err="1"/>
              <a:t>client_secret</a:t>
            </a:r>
            <a:r>
              <a:rPr lang="it-IT" dirty="0"/>
              <a:t> le inseriamo nel nostro codice </a:t>
            </a:r>
            <a:r>
              <a:rPr lang="it-IT" dirty="0" err="1"/>
              <a:t>js</a:t>
            </a:r>
            <a:r>
              <a:rPr lang="it-IT" dirty="0"/>
              <a:t> e facciamo richiesta per avere il token che ci servirà per fare le richieste </a:t>
            </a:r>
          </a:p>
          <a:p>
            <a:r>
              <a:rPr lang="it-IT" dirty="0"/>
              <a:t>(in questo caso la ricerca di tracks)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C5B0ACB-3637-4301-9BF2-50F4E4EBB37E}"/>
              </a:ext>
            </a:extLst>
          </p:cNvPr>
          <p:cNvSpPr/>
          <p:nvPr/>
        </p:nvSpPr>
        <p:spPr>
          <a:xfrm>
            <a:off x="8745865" y="4025879"/>
            <a:ext cx="3190930" cy="11487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F29F7461-4794-423A-A562-87ECD0B79D39}"/>
              </a:ext>
            </a:extLst>
          </p:cNvPr>
          <p:cNvSpPr txBox="1">
            <a:spLocks/>
          </p:cNvSpPr>
          <p:nvPr/>
        </p:nvSpPr>
        <p:spPr>
          <a:xfrm>
            <a:off x="1687839" y="3455738"/>
            <a:ext cx="2122161" cy="7721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Nella funzione </a:t>
            </a:r>
            <a:r>
              <a:rPr lang="it-IT" dirty="0" err="1"/>
              <a:t>search_music</a:t>
            </a:r>
            <a:r>
              <a:rPr lang="it-IT" dirty="0"/>
              <a:t> effettuiamo la ricerca in base all’input ricevuto da chi la effettua.</a:t>
            </a:r>
          </a:p>
          <a:p>
            <a:endParaRPr lang="it-IT" dirty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FF4023D-2843-4D7C-9330-F7AB322C6382}"/>
              </a:ext>
            </a:extLst>
          </p:cNvPr>
          <p:cNvSpPr/>
          <p:nvPr/>
        </p:nvSpPr>
        <p:spPr>
          <a:xfrm>
            <a:off x="1687839" y="3455738"/>
            <a:ext cx="2122161" cy="6860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ottotitolo 2">
            <a:extLst>
              <a:ext uri="{FF2B5EF4-FFF2-40B4-BE49-F238E27FC236}">
                <a16:creationId xmlns:a16="http://schemas.microsoft.com/office/drawing/2014/main" id="{025EEA8C-F204-48B0-B89E-AECC86D928CA}"/>
              </a:ext>
            </a:extLst>
          </p:cNvPr>
          <p:cNvSpPr txBox="1">
            <a:spLocks/>
          </p:cNvSpPr>
          <p:nvPr/>
        </p:nvSpPr>
        <p:spPr>
          <a:xfrm>
            <a:off x="1900891" y="5788255"/>
            <a:ext cx="2122161" cy="6555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Ci viene restituito il token che ci servirà per fare la ricerca come visto sopra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87CD6093-5395-47B4-A220-1858E97D266C}"/>
              </a:ext>
            </a:extLst>
          </p:cNvPr>
          <p:cNvSpPr/>
          <p:nvPr/>
        </p:nvSpPr>
        <p:spPr>
          <a:xfrm>
            <a:off x="1900890" y="5749702"/>
            <a:ext cx="2122161" cy="6860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F6CA3D23-37A8-4946-88B6-52E039CE48BD}"/>
              </a:ext>
            </a:extLst>
          </p:cNvPr>
          <p:cNvCxnSpPr>
            <a:cxnSpLocks/>
          </p:cNvCxnSpPr>
          <p:nvPr/>
        </p:nvCxnSpPr>
        <p:spPr>
          <a:xfrm rot="5400000">
            <a:off x="1391404" y="5252171"/>
            <a:ext cx="705537" cy="5299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97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97A8F2F-C95A-4D6A-B604-825DE2128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8" t="20915" r="11811" b="4706"/>
          <a:stretch/>
        </p:blipFill>
        <p:spPr>
          <a:xfrm>
            <a:off x="574160" y="609600"/>
            <a:ext cx="2680446" cy="51009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64692EE-683B-4A04-9571-D0B9004CF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55" b="4444"/>
          <a:stretch/>
        </p:blipFill>
        <p:spPr>
          <a:xfrm>
            <a:off x="8827364" y="609600"/>
            <a:ext cx="2790476" cy="5100918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C6668616-2F69-4FCC-A4AF-F06C2562A3BF}"/>
              </a:ext>
            </a:extLst>
          </p:cNvPr>
          <p:cNvSpPr txBox="1">
            <a:spLocks/>
          </p:cNvSpPr>
          <p:nvPr/>
        </p:nvSpPr>
        <p:spPr>
          <a:xfrm>
            <a:off x="0" y="84741"/>
            <a:ext cx="4023360" cy="5248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400" dirty="0"/>
              <a:t>Esempio ricerca opere d’arte attraverso le </a:t>
            </a:r>
            <a:r>
              <a:rPr lang="en-US" sz="1400" dirty="0"/>
              <a:t> Metropolitan Museum of Art Collection API:</a:t>
            </a:r>
          </a:p>
          <a:p>
            <a:endParaRPr lang="it-IT" sz="14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75527D3-1C7C-43C6-8F6E-F11E74489656}"/>
              </a:ext>
            </a:extLst>
          </p:cNvPr>
          <p:cNvSpPr/>
          <p:nvPr/>
        </p:nvSpPr>
        <p:spPr>
          <a:xfrm>
            <a:off x="4261637" y="1393204"/>
            <a:ext cx="3558696" cy="353370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7CC08C59-FF05-421F-82F0-D7A1DA4C3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637" y="1393204"/>
            <a:ext cx="3558696" cy="3533709"/>
          </a:xfrm>
        </p:spPr>
        <p:txBody>
          <a:bodyPr>
            <a:normAutofit/>
          </a:bodyPr>
          <a:lstStyle/>
          <a:p>
            <a:r>
              <a:rPr lang="it-IT" dirty="0"/>
              <a:t>Andando a fare una ricerca per artista(fig.1) o secondo il nome dell’opera (fig.2) ci appariranno i primi 5 risultati con la possibilità di visualizzare il titolo dell’opera, il nome  dell’artista e l’immagine dell’opera in questione:</a:t>
            </a:r>
          </a:p>
        </p:txBody>
      </p:sp>
    </p:spTree>
    <p:extLst>
      <p:ext uri="{BB962C8B-B14F-4D97-AF65-F5344CB8AC3E}">
        <p14:creationId xmlns:p14="http://schemas.microsoft.com/office/powerpoint/2010/main" val="1114573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626F42-E095-4581-B6F3-CDA226AD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674" y="2008270"/>
            <a:ext cx="4724366" cy="1357981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D7357D-ED6D-490F-84B5-30EA28682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"/>
          <a:stretch/>
        </p:blipFill>
        <p:spPr>
          <a:xfrm>
            <a:off x="4273" y="2806848"/>
            <a:ext cx="3271935" cy="3312013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4EB60F-DCCF-46DE-A3E9-D70D3EC73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428"/>
            <a:ext cx="4584695" cy="235478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FAD5B3B6-237B-4D90-919B-AF18E1B714C4}"/>
              </a:ext>
            </a:extLst>
          </p:cNvPr>
          <p:cNvSpPr txBox="1">
            <a:spLocks/>
          </p:cNvSpPr>
          <p:nvPr/>
        </p:nvSpPr>
        <p:spPr>
          <a:xfrm>
            <a:off x="0" y="50308"/>
            <a:ext cx="4850674" cy="3203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1400" dirty="0" err="1"/>
              <a:t>Js</a:t>
            </a:r>
            <a:r>
              <a:rPr lang="it-IT" sz="1400" dirty="0"/>
              <a:t> the </a:t>
            </a:r>
            <a:r>
              <a:rPr lang="en-US" sz="1400" dirty="0"/>
              <a:t>Metropolitan Museum of Art Collection API </a:t>
            </a:r>
            <a:r>
              <a:rPr lang="it-IT" sz="1400" dirty="0"/>
              <a:t>: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C50D67CD-3BFF-4BF4-909C-1BEB0366286B}"/>
              </a:ext>
            </a:extLst>
          </p:cNvPr>
          <p:cNvSpPr txBox="1">
            <a:spLocks/>
          </p:cNvSpPr>
          <p:nvPr/>
        </p:nvSpPr>
        <p:spPr>
          <a:xfrm>
            <a:off x="4655717" y="746572"/>
            <a:ext cx="7444548" cy="10267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Ci verrà restituito un </a:t>
            </a:r>
            <a:r>
              <a:rPr lang="it-IT" dirty="0" err="1"/>
              <a:t>json</a:t>
            </a:r>
            <a:r>
              <a:rPr lang="it-IT" dirty="0"/>
              <a:t> al cui interno sono presenti tutti gli id delle opere corrispondenti alla ricerca effettuata.</a:t>
            </a:r>
          </a:p>
          <a:p>
            <a:r>
              <a:rPr lang="it-IT" dirty="0"/>
              <a:t>Dunque prendiamo la dimensione degli elementi e nel caso superi 5 la poniamo uguale a tale valore. Una volta fatto ciò iteriamo attraverso un ciclo for e per ciascun id facciamo un’altra richiesta per accedere agli attributi di ciascuna opera così da poter reperire le informazione che ci servono</a:t>
            </a: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C30D8A5F-B5F8-48D2-8165-88FF3D071A81}"/>
              </a:ext>
            </a:extLst>
          </p:cNvPr>
          <p:cNvSpPr txBox="1">
            <a:spLocks/>
          </p:cNvSpPr>
          <p:nvPr/>
        </p:nvSpPr>
        <p:spPr>
          <a:xfrm>
            <a:off x="3276208" y="3553206"/>
            <a:ext cx="8911519" cy="22161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Ci verrà restituito un </a:t>
            </a:r>
            <a:r>
              <a:rPr lang="it-IT" dirty="0" err="1"/>
              <a:t>json</a:t>
            </a:r>
            <a:r>
              <a:rPr lang="it-IT" dirty="0"/>
              <a:t> al cui interno sono presenti tutte le informazioni dell’opera, a noi interessa solo reperire il nome dell’autore, il nome dell’opera e l’immagine che la raffigura.</a:t>
            </a:r>
          </a:p>
          <a:p>
            <a:r>
              <a:rPr lang="it-IT" dirty="0"/>
              <a:t>Selezioniamo il div principale dove verranno inserite le opere e inseriamo all’interno un div che a sua avrà al suo interno:</a:t>
            </a:r>
          </a:p>
          <a:p>
            <a:pPr marL="342900" indent="-342900">
              <a:buFontTx/>
              <a:buChar char="-"/>
            </a:pPr>
            <a:r>
              <a:rPr lang="it-IT" dirty="0"/>
              <a:t>Un H1 per il titolo</a:t>
            </a:r>
          </a:p>
          <a:p>
            <a:pPr marL="342900" indent="-342900">
              <a:buFontTx/>
              <a:buChar char="-"/>
            </a:pPr>
            <a:r>
              <a:rPr lang="it-IT" dirty="0"/>
              <a:t>Un Img per l’immagine dell’opera</a:t>
            </a:r>
          </a:p>
          <a:p>
            <a:pPr marL="342900" indent="-342900">
              <a:buFontTx/>
              <a:buChar char="-"/>
            </a:pPr>
            <a:r>
              <a:rPr lang="it-IT" dirty="0"/>
              <a:t>E un p per il nome dell’autore</a:t>
            </a:r>
          </a:p>
          <a:p>
            <a:r>
              <a:rPr lang="it-IT" dirty="0"/>
              <a:t>Naturalmente tali elementi verranno creati in modo dinamico e al loro interno verranno inserite le informazioni prese dai vari campi del </a:t>
            </a:r>
            <a:r>
              <a:rPr lang="it-IT" dirty="0" err="1"/>
              <a:t>json</a:t>
            </a:r>
            <a:r>
              <a:rPr lang="it-IT" dirty="0"/>
              <a:t> prese in base al nostro interesse  </a:t>
            </a:r>
          </a:p>
        </p:txBody>
      </p:sp>
      <p:sp>
        <p:nvSpPr>
          <p:cNvPr id="14" name="Sottotitolo 2">
            <a:extLst>
              <a:ext uri="{FF2B5EF4-FFF2-40B4-BE49-F238E27FC236}">
                <a16:creationId xmlns:a16="http://schemas.microsoft.com/office/drawing/2014/main" id="{7D571404-3EEB-468A-875A-88CF0C752849}"/>
              </a:ext>
            </a:extLst>
          </p:cNvPr>
          <p:cNvSpPr txBox="1">
            <a:spLocks/>
          </p:cNvSpPr>
          <p:nvPr/>
        </p:nvSpPr>
        <p:spPr>
          <a:xfrm>
            <a:off x="9575040" y="2434399"/>
            <a:ext cx="2612687" cy="7448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Prendiamo il valore in input inserito dall’utente e effettuiamo una fetch per poter fare la ricerca del opera</a:t>
            </a:r>
          </a:p>
        </p:txBody>
      </p:sp>
      <p:sp>
        <p:nvSpPr>
          <p:cNvPr id="15" name="Sottotitolo 2">
            <a:extLst>
              <a:ext uri="{FF2B5EF4-FFF2-40B4-BE49-F238E27FC236}">
                <a16:creationId xmlns:a16="http://schemas.microsoft.com/office/drawing/2014/main" id="{AE889370-8E3E-4FE7-BAEB-DC994C713AF1}"/>
              </a:ext>
            </a:extLst>
          </p:cNvPr>
          <p:cNvSpPr txBox="1">
            <a:spLocks/>
          </p:cNvSpPr>
          <p:nvPr/>
        </p:nvSpPr>
        <p:spPr>
          <a:xfrm>
            <a:off x="4850674" y="5910114"/>
            <a:ext cx="6094993" cy="4026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La funzione </a:t>
            </a:r>
            <a:r>
              <a:rPr lang="it-IT" sz="2000" dirty="0" err="1"/>
              <a:t>onResponse</a:t>
            </a:r>
            <a:r>
              <a:rPr lang="it-IT" sz="2000" dirty="0"/>
              <a:t> viene scritta solo una volta ma serve sia per queste api sia per quelle di </a:t>
            </a:r>
            <a:r>
              <a:rPr lang="it-IT" sz="2000" dirty="0" err="1"/>
              <a:t>spotify</a:t>
            </a:r>
            <a:endParaRPr lang="it-IT" sz="20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FD5A08EB-8E88-40F3-ABF9-7BBE962C8FFF}"/>
              </a:ext>
            </a:extLst>
          </p:cNvPr>
          <p:cNvSpPr/>
          <p:nvPr/>
        </p:nvSpPr>
        <p:spPr>
          <a:xfrm>
            <a:off x="4657184" y="605805"/>
            <a:ext cx="7443081" cy="11674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0E72E44-0526-458E-AE56-C9FD0B3AF744}"/>
              </a:ext>
            </a:extLst>
          </p:cNvPr>
          <p:cNvSpPr/>
          <p:nvPr/>
        </p:nvSpPr>
        <p:spPr>
          <a:xfrm>
            <a:off x="9658905" y="2316736"/>
            <a:ext cx="2441360" cy="8869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A448D92-DB2F-454F-993B-443A6B064536}"/>
              </a:ext>
            </a:extLst>
          </p:cNvPr>
          <p:cNvSpPr/>
          <p:nvPr/>
        </p:nvSpPr>
        <p:spPr>
          <a:xfrm>
            <a:off x="3311720" y="3507203"/>
            <a:ext cx="8824057" cy="2109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14AB282-9814-4A7E-AEFD-64FA2C3C0676}"/>
              </a:ext>
            </a:extLst>
          </p:cNvPr>
          <p:cNvSpPr/>
          <p:nvPr/>
        </p:nvSpPr>
        <p:spPr>
          <a:xfrm>
            <a:off x="4850674" y="5815350"/>
            <a:ext cx="6184270" cy="4973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CB2B9B11-0A9C-46CE-8919-A30B410AB640}"/>
              </a:ext>
            </a:extLst>
          </p:cNvPr>
          <p:cNvCxnSpPr>
            <a:cxnSpLocks/>
          </p:cNvCxnSpPr>
          <p:nvPr/>
        </p:nvCxnSpPr>
        <p:spPr>
          <a:xfrm>
            <a:off x="1775534" y="5716233"/>
            <a:ext cx="2880183" cy="39519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B4352FDB-0A59-4E7A-8FE5-370AF27FD0B2}"/>
              </a:ext>
            </a:extLst>
          </p:cNvPr>
          <p:cNvCxnSpPr>
            <a:cxnSpLocks/>
          </p:cNvCxnSpPr>
          <p:nvPr/>
        </p:nvCxnSpPr>
        <p:spPr>
          <a:xfrm>
            <a:off x="1640240" y="548974"/>
            <a:ext cx="2880183" cy="39519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F5EC20E3-9A9B-4BB4-AB22-6BE2D44D5340}"/>
              </a:ext>
            </a:extLst>
          </p:cNvPr>
          <p:cNvCxnSpPr>
            <a:cxnSpLocks/>
          </p:cNvCxnSpPr>
          <p:nvPr/>
        </p:nvCxnSpPr>
        <p:spPr>
          <a:xfrm>
            <a:off x="1640240" y="2903759"/>
            <a:ext cx="1507739" cy="1401911"/>
          </a:xfrm>
          <a:prstGeom prst="bentConnector3">
            <a:avLst>
              <a:gd name="adj1" fmla="val 641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E5C1B10E-6ECA-4D84-89ED-2911D380D1F7}"/>
              </a:ext>
            </a:extLst>
          </p:cNvPr>
          <p:cNvCxnSpPr>
            <a:cxnSpLocks/>
          </p:cNvCxnSpPr>
          <p:nvPr/>
        </p:nvCxnSpPr>
        <p:spPr>
          <a:xfrm>
            <a:off x="6159161" y="2066461"/>
            <a:ext cx="3328417" cy="376190"/>
          </a:xfrm>
          <a:prstGeom prst="bentConnector3">
            <a:avLst>
              <a:gd name="adj1" fmla="val 694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2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2B558-0862-426C-9EA8-C3B3FF179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7321"/>
            <a:ext cx="3271924" cy="338203"/>
          </a:xfrm>
        </p:spPr>
        <p:txBody>
          <a:bodyPr>
            <a:normAutofit/>
          </a:bodyPr>
          <a:lstStyle/>
          <a:p>
            <a:r>
              <a:rPr lang="it-IT" sz="1400" dirty="0"/>
              <a:t>HTML &amp; CSS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93B328-6E05-4692-A173-271528731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0411" y="4967469"/>
            <a:ext cx="3781609" cy="931498"/>
          </a:xfrm>
        </p:spPr>
        <p:txBody>
          <a:bodyPr>
            <a:normAutofit fontScale="70000" lnSpcReduction="20000"/>
          </a:bodyPr>
          <a:lstStyle/>
          <a:p>
            <a:r>
              <a:rPr lang="it-IT" dirty="0">
                <a:latin typeface="+mj-lt"/>
              </a:rPr>
              <a:t>Il resto del codice </a:t>
            </a:r>
            <a:r>
              <a:rPr lang="it-IT" dirty="0" err="1">
                <a:latin typeface="+mj-lt"/>
              </a:rPr>
              <a:t>css</a:t>
            </a:r>
            <a:r>
              <a:rPr lang="it-IT" dirty="0">
                <a:latin typeface="+mj-lt"/>
              </a:rPr>
              <a:t> è stato presentato nei mini-</a:t>
            </a:r>
            <a:r>
              <a:rPr lang="it-IT" dirty="0" err="1">
                <a:latin typeface="+mj-lt"/>
              </a:rPr>
              <a:t>homework</a:t>
            </a:r>
            <a:r>
              <a:rPr lang="it-IT" dirty="0">
                <a:latin typeface="+mj-lt"/>
              </a:rPr>
              <a:t> precedenti, sono state apportate solo delle piccole modiche oltre all’aggiunta del seguente codice.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6C1BC34-FCB4-4BB6-A317-39F1C655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8" r="14574" b="1"/>
          <a:stretch/>
        </p:blipFill>
        <p:spPr>
          <a:xfrm>
            <a:off x="181797" y="4157598"/>
            <a:ext cx="5228432" cy="211175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115767-F3C9-4F34-AAC6-4D2739B5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5" y="1066800"/>
            <a:ext cx="5228432" cy="309079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AC5A980-F38B-41DA-A275-60F559E22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398" y="2221566"/>
            <a:ext cx="2582114" cy="24148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CD27ECC-E5C5-40B2-9230-7DB9AE0F6017}"/>
              </a:ext>
            </a:extLst>
          </p:cNvPr>
          <p:cNvSpPr/>
          <p:nvPr/>
        </p:nvSpPr>
        <p:spPr>
          <a:xfrm>
            <a:off x="6450410" y="4967470"/>
            <a:ext cx="3781609" cy="9314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107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te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TM03457485[[fn=Rete]]</Template>
  <TotalTime>245</TotalTime>
  <Words>639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Rete</vt:lpstr>
      <vt:lpstr>Mini homework 3</vt:lpstr>
      <vt:lpstr>L’aspetto generale della pagina realizzata è mostrato nella figura adiacente: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HTML &amp; CSS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homework 3</dc:title>
  <dc:creator>JOSEPHINE MIGLIORE</dc:creator>
  <cp:lastModifiedBy>JOSEPHINE MIGLIORE</cp:lastModifiedBy>
  <cp:revision>20</cp:revision>
  <dcterms:created xsi:type="dcterms:W3CDTF">2021-04-24T10:51:10Z</dcterms:created>
  <dcterms:modified xsi:type="dcterms:W3CDTF">2021-04-24T17:11:21Z</dcterms:modified>
</cp:coreProperties>
</file>